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65" r:id="rId6"/>
    <p:sldId id="269" r:id="rId7"/>
    <p:sldId id="266" r:id="rId8"/>
    <p:sldId id="259" r:id="rId9"/>
    <p:sldId id="260" r:id="rId10"/>
    <p:sldId id="261" r:id="rId11"/>
    <p:sldId id="267" r:id="rId12"/>
    <p:sldId id="270" r:id="rId13"/>
    <p:sldId id="262" r:id="rId14"/>
    <p:sldId id="264"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944" y="-4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AEDBA25-6A76-4D46-83CC-22CFBFA17E89}"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6736042-1389-42DB-9E71-16B9C9BD7BEF}" type="slidenum">
              <a:rPr lang="en-GB" smtClean="0"/>
              <a:t>‹#›</a:t>
            </a:fld>
            <a:endParaRPr lang="en-GB"/>
          </a:p>
        </p:txBody>
      </p:sp>
    </p:spTree>
    <p:extLst>
      <p:ext uri="{BB962C8B-B14F-4D97-AF65-F5344CB8AC3E}">
        <p14:creationId xmlns:p14="http://schemas.microsoft.com/office/powerpoint/2010/main" val="3289209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AEDBA25-6A76-4D46-83CC-22CFBFA17E89}"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6736042-1389-42DB-9E71-16B9C9BD7BEF}" type="slidenum">
              <a:rPr lang="en-GB" smtClean="0"/>
              <a:t>‹#›</a:t>
            </a:fld>
            <a:endParaRPr lang="en-GB"/>
          </a:p>
        </p:txBody>
      </p:sp>
    </p:spTree>
    <p:extLst>
      <p:ext uri="{BB962C8B-B14F-4D97-AF65-F5344CB8AC3E}">
        <p14:creationId xmlns:p14="http://schemas.microsoft.com/office/powerpoint/2010/main" val="120643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AEDBA25-6A76-4D46-83CC-22CFBFA17E89}"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6736042-1389-42DB-9E71-16B9C9BD7BEF}" type="slidenum">
              <a:rPr lang="en-GB" smtClean="0"/>
              <a:t>‹#›</a:t>
            </a:fld>
            <a:endParaRPr lang="en-GB"/>
          </a:p>
        </p:txBody>
      </p:sp>
    </p:spTree>
    <p:extLst>
      <p:ext uri="{BB962C8B-B14F-4D97-AF65-F5344CB8AC3E}">
        <p14:creationId xmlns:p14="http://schemas.microsoft.com/office/powerpoint/2010/main" val="395098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AEDBA25-6A76-4D46-83CC-22CFBFA17E89}"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6736042-1389-42DB-9E71-16B9C9BD7BEF}" type="slidenum">
              <a:rPr lang="en-GB" smtClean="0"/>
              <a:t>‹#›</a:t>
            </a:fld>
            <a:endParaRPr lang="en-GB"/>
          </a:p>
        </p:txBody>
      </p:sp>
    </p:spTree>
    <p:extLst>
      <p:ext uri="{BB962C8B-B14F-4D97-AF65-F5344CB8AC3E}">
        <p14:creationId xmlns:p14="http://schemas.microsoft.com/office/powerpoint/2010/main" val="194178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EDBA25-6A76-4D46-83CC-22CFBFA17E89}"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6736042-1389-42DB-9E71-16B9C9BD7BEF}" type="slidenum">
              <a:rPr lang="en-GB" smtClean="0"/>
              <a:t>‹#›</a:t>
            </a:fld>
            <a:endParaRPr lang="en-GB"/>
          </a:p>
        </p:txBody>
      </p:sp>
    </p:spTree>
    <p:extLst>
      <p:ext uri="{BB962C8B-B14F-4D97-AF65-F5344CB8AC3E}">
        <p14:creationId xmlns:p14="http://schemas.microsoft.com/office/powerpoint/2010/main" val="1973314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AEDBA25-6A76-4D46-83CC-22CFBFA17E89}" type="datetimeFigureOut">
              <a:rPr lang="en-GB" smtClean="0"/>
              <a:t>15/11/2016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6736042-1389-42DB-9E71-16B9C9BD7BEF}" type="slidenum">
              <a:rPr lang="en-GB" smtClean="0"/>
              <a:t>‹#›</a:t>
            </a:fld>
            <a:endParaRPr lang="en-GB"/>
          </a:p>
        </p:txBody>
      </p:sp>
    </p:spTree>
    <p:extLst>
      <p:ext uri="{BB962C8B-B14F-4D97-AF65-F5344CB8AC3E}">
        <p14:creationId xmlns:p14="http://schemas.microsoft.com/office/powerpoint/2010/main" val="123105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AEDBA25-6A76-4D46-83CC-22CFBFA17E89}" type="datetimeFigureOut">
              <a:rPr lang="en-GB" smtClean="0"/>
              <a:t>15/11/2016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6736042-1389-42DB-9E71-16B9C9BD7BEF}" type="slidenum">
              <a:rPr lang="en-GB" smtClean="0"/>
              <a:t>‹#›</a:t>
            </a:fld>
            <a:endParaRPr lang="en-GB"/>
          </a:p>
        </p:txBody>
      </p:sp>
    </p:spTree>
    <p:extLst>
      <p:ext uri="{BB962C8B-B14F-4D97-AF65-F5344CB8AC3E}">
        <p14:creationId xmlns:p14="http://schemas.microsoft.com/office/powerpoint/2010/main" val="2169613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AEDBA25-6A76-4D46-83CC-22CFBFA17E89}" type="datetimeFigureOut">
              <a:rPr lang="en-GB" smtClean="0"/>
              <a:t>15/11/2016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6736042-1389-42DB-9E71-16B9C9BD7BEF}" type="slidenum">
              <a:rPr lang="en-GB" smtClean="0"/>
              <a:t>‹#›</a:t>
            </a:fld>
            <a:endParaRPr lang="en-GB"/>
          </a:p>
        </p:txBody>
      </p:sp>
    </p:spTree>
    <p:extLst>
      <p:ext uri="{BB962C8B-B14F-4D97-AF65-F5344CB8AC3E}">
        <p14:creationId xmlns:p14="http://schemas.microsoft.com/office/powerpoint/2010/main" val="4202033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EDBA25-6A76-4D46-83CC-22CFBFA17E89}" type="datetimeFigureOut">
              <a:rPr lang="en-GB" smtClean="0"/>
              <a:t>15/11/2016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6736042-1389-42DB-9E71-16B9C9BD7BEF}" type="slidenum">
              <a:rPr lang="en-GB" smtClean="0"/>
              <a:t>‹#›</a:t>
            </a:fld>
            <a:endParaRPr lang="en-GB"/>
          </a:p>
        </p:txBody>
      </p:sp>
    </p:spTree>
    <p:extLst>
      <p:ext uri="{BB962C8B-B14F-4D97-AF65-F5344CB8AC3E}">
        <p14:creationId xmlns:p14="http://schemas.microsoft.com/office/powerpoint/2010/main" val="428135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EDBA25-6A76-4D46-83CC-22CFBFA17E89}" type="datetimeFigureOut">
              <a:rPr lang="en-GB" smtClean="0"/>
              <a:t>15/11/2016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6736042-1389-42DB-9E71-16B9C9BD7BEF}" type="slidenum">
              <a:rPr lang="en-GB" smtClean="0"/>
              <a:t>‹#›</a:t>
            </a:fld>
            <a:endParaRPr lang="en-GB"/>
          </a:p>
        </p:txBody>
      </p:sp>
    </p:spTree>
    <p:extLst>
      <p:ext uri="{BB962C8B-B14F-4D97-AF65-F5344CB8AC3E}">
        <p14:creationId xmlns:p14="http://schemas.microsoft.com/office/powerpoint/2010/main" val="1206018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EDBA25-6A76-4D46-83CC-22CFBFA17E89}" type="datetimeFigureOut">
              <a:rPr lang="en-GB" smtClean="0"/>
              <a:t>15/11/2016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6736042-1389-42DB-9E71-16B9C9BD7BEF}" type="slidenum">
              <a:rPr lang="en-GB" smtClean="0"/>
              <a:t>‹#›</a:t>
            </a:fld>
            <a:endParaRPr lang="en-GB"/>
          </a:p>
        </p:txBody>
      </p:sp>
    </p:spTree>
    <p:extLst>
      <p:ext uri="{BB962C8B-B14F-4D97-AF65-F5344CB8AC3E}">
        <p14:creationId xmlns:p14="http://schemas.microsoft.com/office/powerpoint/2010/main" val="290274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DBA25-6A76-4D46-83CC-22CFBFA17E89}" type="datetimeFigureOut">
              <a:rPr lang="en-GB" smtClean="0"/>
              <a:t>15/11/2016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36042-1389-42DB-9E71-16B9C9BD7BEF}" type="slidenum">
              <a:rPr lang="en-GB" smtClean="0"/>
              <a:t>‹#›</a:t>
            </a:fld>
            <a:endParaRPr lang="en-GB"/>
          </a:p>
        </p:txBody>
      </p:sp>
    </p:spTree>
    <p:extLst>
      <p:ext uri="{BB962C8B-B14F-4D97-AF65-F5344CB8AC3E}">
        <p14:creationId xmlns:p14="http://schemas.microsoft.com/office/powerpoint/2010/main" val="4128694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124744"/>
            <a:ext cx="7772400" cy="1470025"/>
          </a:xfrm>
        </p:spPr>
        <p:txBody>
          <a:bodyPr>
            <a:normAutofit/>
          </a:bodyPr>
          <a:lstStyle/>
          <a:p>
            <a:r>
              <a:rPr lang="en-GB" sz="6600" dirty="0" smtClean="0">
                <a:latin typeface="Tahoma" pitchFamily="34" charset="0"/>
                <a:ea typeface="Tahoma" pitchFamily="34" charset="0"/>
                <a:cs typeface="Tahoma" pitchFamily="34" charset="0"/>
              </a:rPr>
              <a:t>L4/5 Group 3</a:t>
            </a:r>
            <a:endParaRPr lang="en-GB" sz="6600" dirty="0">
              <a:latin typeface="Tahoma" pitchFamily="34" charset="0"/>
              <a:ea typeface="Tahoma" pitchFamily="34" charset="0"/>
              <a:cs typeface="Tahoma" pitchFamily="34" charset="0"/>
            </a:endParaRPr>
          </a:p>
        </p:txBody>
      </p:sp>
      <p:sp>
        <p:nvSpPr>
          <p:cNvPr id="3" name="Subtitle 2"/>
          <p:cNvSpPr>
            <a:spLocks noGrp="1"/>
          </p:cNvSpPr>
          <p:nvPr>
            <p:ph type="subTitle" idx="1"/>
          </p:nvPr>
        </p:nvSpPr>
        <p:spPr>
          <a:xfrm>
            <a:off x="0" y="2708920"/>
            <a:ext cx="9144000" cy="2971800"/>
          </a:xfrm>
        </p:spPr>
        <p:txBody>
          <a:bodyPr>
            <a:noAutofit/>
          </a:bodyPr>
          <a:lstStyle/>
          <a:p>
            <a:r>
              <a:rPr lang="en-GB" sz="4400" dirty="0" smtClean="0">
                <a:solidFill>
                  <a:schemeClr val="tx1">
                    <a:lumMod val="95000"/>
                    <a:lumOff val="5000"/>
                  </a:schemeClr>
                </a:solidFill>
                <a:latin typeface="Tahoma" pitchFamily="34" charset="0"/>
                <a:ea typeface="Tahoma" pitchFamily="34" charset="0"/>
                <a:cs typeface="Tahoma" pitchFamily="34" charset="0"/>
              </a:rPr>
              <a:t>Game Name</a:t>
            </a:r>
          </a:p>
          <a:p>
            <a:endParaRPr lang="en-GB" sz="4400" dirty="0" smtClean="0">
              <a:solidFill>
                <a:schemeClr val="tx1">
                  <a:lumMod val="95000"/>
                  <a:lumOff val="5000"/>
                </a:schemeClr>
              </a:solidFill>
              <a:latin typeface="Tahoma" pitchFamily="34" charset="0"/>
              <a:ea typeface="Tahoma" pitchFamily="34" charset="0"/>
              <a:cs typeface="Tahoma" pitchFamily="34" charset="0"/>
            </a:endParaRPr>
          </a:p>
          <a:p>
            <a:r>
              <a:rPr lang="en-GB" sz="2800" dirty="0" smtClean="0">
                <a:solidFill>
                  <a:schemeClr val="tx1">
                    <a:lumMod val="95000"/>
                    <a:lumOff val="5000"/>
                  </a:schemeClr>
                </a:solidFill>
                <a:latin typeface="Tahoma" pitchFamily="34" charset="0"/>
                <a:ea typeface="Tahoma" pitchFamily="34" charset="0"/>
                <a:cs typeface="Tahoma" pitchFamily="34" charset="0"/>
              </a:rPr>
              <a:t>Nathaniel Berger</a:t>
            </a:r>
          </a:p>
          <a:p>
            <a:r>
              <a:rPr lang="en-GB" sz="2800" dirty="0" smtClean="0">
                <a:solidFill>
                  <a:schemeClr val="tx1">
                    <a:lumMod val="95000"/>
                    <a:lumOff val="5000"/>
                  </a:schemeClr>
                </a:solidFill>
                <a:latin typeface="Tahoma" pitchFamily="34" charset="0"/>
                <a:ea typeface="Tahoma" pitchFamily="34" charset="0"/>
                <a:cs typeface="Tahoma" pitchFamily="34" charset="0"/>
              </a:rPr>
              <a:t>Henry Crofts</a:t>
            </a:r>
          </a:p>
          <a:p>
            <a:r>
              <a:rPr lang="en-GB" sz="2800" dirty="0" smtClean="0">
                <a:solidFill>
                  <a:schemeClr val="tx1">
                    <a:lumMod val="95000"/>
                    <a:lumOff val="5000"/>
                  </a:schemeClr>
                </a:solidFill>
                <a:latin typeface="Tahoma" pitchFamily="34" charset="0"/>
                <a:ea typeface="Tahoma" pitchFamily="34" charset="0"/>
                <a:cs typeface="Tahoma" pitchFamily="34" charset="0"/>
              </a:rPr>
              <a:t>Heather Bishop</a:t>
            </a:r>
          </a:p>
          <a:p>
            <a:r>
              <a:rPr lang="en-GB" sz="2800" dirty="0" smtClean="0">
                <a:solidFill>
                  <a:schemeClr val="tx1">
                    <a:lumMod val="95000"/>
                    <a:lumOff val="5000"/>
                  </a:schemeClr>
                </a:solidFill>
                <a:latin typeface="Tahoma" pitchFamily="34" charset="0"/>
                <a:ea typeface="Tahoma" pitchFamily="34" charset="0"/>
                <a:cs typeface="Tahoma" pitchFamily="34" charset="0"/>
              </a:rPr>
              <a:t>Alex </a:t>
            </a:r>
            <a:r>
              <a:rPr lang="en-GB" sz="2800" dirty="0" err="1" smtClean="0">
                <a:solidFill>
                  <a:schemeClr val="tx1">
                    <a:lumMod val="95000"/>
                    <a:lumOff val="5000"/>
                  </a:schemeClr>
                </a:solidFill>
                <a:latin typeface="Tahoma" pitchFamily="34" charset="0"/>
                <a:ea typeface="Tahoma" pitchFamily="34" charset="0"/>
                <a:cs typeface="Tahoma" pitchFamily="34" charset="0"/>
              </a:rPr>
              <a:t>Rosca</a:t>
            </a:r>
            <a:endParaRPr lang="en-GB" sz="2800" dirty="0" smtClean="0">
              <a:solidFill>
                <a:schemeClr val="tx1">
                  <a:lumMod val="95000"/>
                  <a:lumOff val="5000"/>
                </a:schemeClr>
              </a:solidFill>
              <a:latin typeface="Tahoma" pitchFamily="34" charset="0"/>
              <a:ea typeface="Tahoma" pitchFamily="34" charset="0"/>
              <a:cs typeface="Tahoma" pitchFamily="34" charset="0"/>
            </a:endParaRPr>
          </a:p>
          <a:p>
            <a:endParaRPr lang="en-GB" sz="2800" dirty="0">
              <a:solidFill>
                <a:schemeClr val="tx1">
                  <a:lumMod val="95000"/>
                  <a:lumOff val="5000"/>
                </a:schemeClr>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0579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latin typeface="Tahoma" pitchFamily="34" charset="0"/>
                <a:ea typeface="Tahoma" pitchFamily="34" charset="0"/>
                <a:cs typeface="Tahoma" pitchFamily="34" charset="0"/>
              </a:rPr>
              <a:t>Aesthetics</a:t>
            </a:r>
            <a:endParaRPr lang="en-GB" sz="54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lnSpcReduction="10000"/>
          </a:bodyPr>
          <a:lstStyle/>
          <a:p>
            <a:r>
              <a:rPr lang="en-GB" dirty="0"/>
              <a:t>Easy fun, serious fun and hard fun.</a:t>
            </a:r>
          </a:p>
          <a:p>
            <a:r>
              <a:rPr lang="en-GB" dirty="0" smtClean="0"/>
              <a:t>Mental challenge of spatial reasoning mini game.</a:t>
            </a:r>
          </a:p>
          <a:p>
            <a:r>
              <a:rPr lang="en-GB" dirty="0" err="1" smtClean="0"/>
              <a:t>Monachopsis</a:t>
            </a:r>
            <a:r>
              <a:rPr lang="en-GB" dirty="0" smtClean="0"/>
              <a:t> is promoted by the use of book themes to which the protagonist does not belong.</a:t>
            </a:r>
          </a:p>
          <a:p>
            <a:r>
              <a:rPr lang="en-GB" dirty="0" err="1" smtClean="0"/>
              <a:t>Vellichor</a:t>
            </a:r>
            <a:r>
              <a:rPr lang="en-GB" dirty="0" smtClean="0"/>
              <a:t> is promoted by the scene in the bookshop where the player begins/ends the game.</a:t>
            </a:r>
          </a:p>
          <a:p>
            <a:endParaRPr lang="en-GB" dirty="0"/>
          </a:p>
        </p:txBody>
      </p:sp>
    </p:spTree>
    <p:extLst>
      <p:ext uri="{BB962C8B-B14F-4D97-AF65-F5344CB8AC3E}">
        <p14:creationId xmlns:p14="http://schemas.microsoft.com/office/powerpoint/2010/main" val="2586277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 Plans</a:t>
            </a:r>
            <a:endParaRPr lang="en-GB" dirty="0"/>
          </a:p>
        </p:txBody>
      </p:sp>
      <p:sp>
        <p:nvSpPr>
          <p:cNvPr id="3" name="Content Placeholder 2"/>
          <p:cNvSpPr>
            <a:spLocks noGrp="1"/>
          </p:cNvSpPr>
          <p:nvPr>
            <p:ph idx="1"/>
          </p:nvPr>
        </p:nvSpPr>
        <p:spPr/>
        <p:txBody>
          <a:bodyPr/>
          <a:lstStyle/>
          <a:p>
            <a:r>
              <a:rPr lang="en-GB" dirty="0" smtClean="0"/>
              <a:t>To add multiple levels each themed around a different book. E.g. Dr Jekyll and Mr Hyde.</a:t>
            </a:r>
          </a:p>
          <a:p>
            <a:r>
              <a:rPr lang="en-GB" dirty="0" smtClean="0"/>
              <a:t>To evolve the mental challenges to promote the obscure sorrows, and the theme of </a:t>
            </a:r>
            <a:r>
              <a:rPr lang="en-GB" smtClean="0"/>
              <a:t>the level.</a:t>
            </a:r>
            <a:endParaRPr lang="en-GB" dirty="0" smtClean="0"/>
          </a:p>
          <a:p>
            <a:endParaRPr lang="en-GB" dirty="0"/>
          </a:p>
        </p:txBody>
      </p:sp>
    </p:spTree>
    <p:extLst>
      <p:ext uri="{BB962C8B-B14F-4D97-AF65-F5344CB8AC3E}">
        <p14:creationId xmlns:p14="http://schemas.microsoft.com/office/powerpoint/2010/main" val="3741808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Play Testing Results</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331532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latin typeface="Tahoma" pitchFamily="34" charset="0"/>
                <a:ea typeface="Tahoma" pitchFamily="34" charset="0"/>
                <a:cs typeface="Tahoma" pitchFamily="34" charset="0"/>
              </a:rPr>
              <a:t>Sprint Information</a:t>
            </a:r>
            <a:endParaRPr lang="en-GB" sz="54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latin typeface="Tahoma" pitchFamily="34" charset="0"/>
                <a:ea typeface="Tahoma" pitchFamily="34" charset="0"/>
                <a:cs typeface="Tahoma" pitchFamily="34" charset="0"/>
              </a:rPr>
              <a:t>Hours Logged</a:t>
            </a:r>
          </a:p>
          <a:p>
            <a:pPr marL="0" indent="0">
              <a:buNone/>
            </a:pPr>
            <a:r>
              <a:rPr lang="en-GB" sz="2400" dirty="0" smtClean="0">
                <a:latin typeface="Tahoma" pitchFamily="34" charset="0"/>
                <a:ea typeface="Tahoma" pitchFamily="34" charset="0"/>
                <a:cs typeface="Tahoma" pitchFamily="34" charset="0"/>
              </a:rPr>
              <a:t>Nathaniel:36</a:t>
            </a:r>
          </a:p>
          <a:p>
            <a:pPr marL="0" indent="0">
              <a:buNone/>
            </a:pPr>
            <a:r>
              <a:rPr lang="en-GB" sz="2400" dirty="0" smtClean="0">
                <a:latin typeface="Tahoma" pitchFamily="34" charset="0"/>
                <a:ea typeface="Tahoma" pitchFamily="34" charset="0"/>
                <a:cs typeface="Tahoma" pitchFamily="34" charset="0"/>
              </a:rPr>
              <a:t>Henry:36</a:t>
            </a:r>
          </a:p>
          <a:p>
            <a:pPr marL="0" indent="0">
              <a:buNone/>
            </a:pPr>
            <a:r>
              <a:rPr lang="en-GB" sz="2400" dirty="0" smtClean="0">
                <a:latin typeface="Tahoma" pitchFamily="34" charset="0"/>
                <a:ea typeface="Tahoma" pitchFamily="34" charset="0"/>
                <a:cs typeface="Tahoma" pitchFamily="34" charset="0"/>
              </a:rPr>
              <a:t>Alex:18</a:t>
            </a:r>
          </a:p>
          <a:p>
            <a:pPr marL="0" indent="0">
              <a:buNone/>
            </a:pPr>
            <a:r>
              <a:rPr lang="en-GB" sz="2400" dirty="0" smtClean="0">
                <a:latin typeface="Tahoma" pitchFamily="34" charset="0"/>
                <a:ea typeface="Tahoma" pitchFamily="34" charset="0"/>
                <a:cs typeface="Tahoma" pitchFamily="34" charset="0"/>
              </a:rPr>
              <a:t>Heather:36</a:t>
            </a:r>
          </a:p>
          <a:p>
            <a:pPr marL="0" indent="0">
              <a:buNone/>
            </a:pPr>
            <a:endParaRPr lang="en-GB" sz="2400" dirty="0" smtClean="0">
              <a:latin typeface="Tahoma" pitchFamily="34" charset="0"/>
              <a:ea typeface="Tahoma" pitchFamily="34" charset="0"/>
              <a:cs typeface="Tahoma" pitchFamily="34" charset="0"/>
            </a:endParaRPr>
          </a:p>
          <a:p>
            <a:pPr marL="0" indent="0">
              <a:buNone/>
            </a:pPr>
            <a:r>
              <a:rPr lang="en-GB" dirty="0" smtClean="0">
                <a:latin typeface="Tahoma" pitchFamily="34" charset="0"/>
                <a:ea typeface="Tahoma" pitchFamily="34" charset="0"/>
                <a:cs typeface="Tahoma" pitchFamily="34" charset="0"/>
              </a:rPr>
              <a:t>Emails Sent</a:t>
            </a:r>
          </a:p>
          <a:p>
            <a:pPr marL="0" indent="0">
              <a:buNone/>
            </a:pPr>
            <a:r>
              <a:rPr lang="en-GB" sz="2400" dirty="0" smtClean="0">
                <a:latin typeface="Tahoma" pitchFamily="34" charset="0"/>
                <a:ea typeface="Tahoma" pitchFamily="34" charset="0"/>
                <a:cs typeface="Tahoma" pitchFamily="34" charset="0"/>
              </a:rPr>
              <a:t>Nathaniel:23</a:t>
            </a:r>
          </a:p>
          <a:p>
            <a:pPr marL="0" indent="0">
              <a:buNone/>
            </a:pPr>
            <a:r>
              <a:rPr lang="en-GB" sz="2400" dirty="0" smtClean="0">
                <a:latin typeface="Tahoma" pitchFamily="34" charset="0"/>
                <a:ea typeface="Tahoma" pitchFamily="34" charset="0"/>
                <a:cs typeface="Tahoma" pitchFamily="34" charset="0"/>
              </a:rPr>
              <a:t>Henry:22</a:t>
            </a:r>
          </a:p>
          <a:p>
            <a:pPr marL="0" indent="0">
              <a:buNone/>
            </a:pPr>
            <a:r>
              <a:rPr lang="en-GB" sz="2400" dirty="0" smtClean="0">
                <a:latin typeface="Tahoma" pitchFamily="34" charset="0"/>
                <a:ea typeface="Tahoma" pitchFamily="34" charset="0"/>
                <a:cs typeface="Tahoma" pitchFamily="34" charset="0"/>
              </a:rPr>
              <a:t>Alex: 15</a:t>
            </a:r>
          </a:p>
          <a:p>
            <a:pPr marL="0" indent="0">
              <a:buNone/>
            </a:pPr>
            <a:r>
              <a:rPr lang="en-GB" sz="2400" dirty="0" smtClean="0">
                <a:latin typeface="Tahoma" pitchFamily="34" charset="0"/>
                <a:ea typeface="Tahoma" pitchFamily="34" charset="0"/>
                <a:cs typeface="Tahoma" pitchFamily="34" charset="0"/>
              </a:rPr>
              <a:t>Heather: 37</a:t>
            </a:r>
          </a:p>
          <a:p>
            <a:pPr marL="0" indent="0">
              <a:buNone/>
            </a:pPr>
            <a:endParaRPr lang="en-GB" sz="2400" dirty="0" smtClean="0">
              <a:latin typeface="Tahoma" pitchFamily="34" charset="0"/>
              <a:ea typeface="Tahoma" pitchFamily="34" charset="0"/>
              <a:cs typeface="Tahoma" pitchFamily="34" charset="0"/>
            </a:endParaRPr>
          </a:p>
          <a:p>
            <a:pPr marL="0" indent="0">
              <a:buNone/>
            </a:pPr>
            <a:endParaRPr lang="en-GB" dirty="0"/>
          </a:p>
        </p:txBody>
      </p:sp>
    </p:spTree>
    <p:extLst>
      <p:ext uri="{BB962C8B-B14F-4D97-AF65-F5344CB8AC3E}">
        <p14:creationId xmlns:p14="http://schemas.microsoft.com/office/powerpoint/2010/main" val="104779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492896"/>
            <a:ext cx="8229600" cy="1143000"/>
          </a:xfrm>
        </p:spPr>
        <p:txBody>
          <a:bodyPr>
            <a:noAutofit/>
          </a:bodyPr>
          <a:lstStyle/>
          <a:p>
            <a:r>
              <a:rPr lang="en-GB" sz="8800" dirty="0" smtClean="0"/>
              <a:t>Questions?</a:t>
            </a:r>
            <a:endParaRPr lang="en-GB" sz="8800" dirty="0"/>
          </a:p>
        </p:txBody>
      </p:sp>
    </p:spTree>
    <p:extLst>
      <p:ext uri="{BB962C8B-B14F-4D97-AF65-F5344CB8AC3E}">
        <p14:creationId xmlns:p14="http://schemas.microsoft.com/office/powerpoint/2010/main" val="3009438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latin typeface="Tahoma" pitchFamily="34" charset="0"/>
                <a:ea typeface="Tahoma" pitchFamily="34" charset="0"/>
                <a:cs typeface="Tahoma" pitchFamily="34" charset="0"/>
              </a:rPr>
              <a:t>Demographics</a:t>
            </a:r>
            <a:endParaRPr lang="en-GB" sz="54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lstStyle/>
          <a:p>
            <a:r>
              <a:rPr lang="en-GB" dirty="0" smtClean="0"/>
              <a:t>Males &amp; females.</a:t>
            </a:r>
          </a:p>
          <a:p>
            <a:r>
              <a:rPr lang="en-GB" dirty="0" smtClean="0"/>
              <a:t>Aged 18-35.</a:t>
            </a:r>
          </a:p>
          <a:p>
            <a:r>
              <a:rPr lang="en-GB" dirty="0" smtClean="0"/>
              <a:t>Player Types: Explorers, Achievers</a:t>
            </a:r>
            <a:endParaRPr lang="en-GB" dirty="0"/>
          </a:p>
        </p:txBody>
      </p:sp>
    </p:spTree>
    <p:extLst>
      <p:ext uri="{BB962C8B-B14F-4D97-AF65-F5344CB8AC3E}">
        <p14:creationId xmlns:p14="http://schemas.microsoft.com/office/powerpoint/2010/main" val="7404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709" y="-171400"/>
            <a:ext cx="8229600" cy="1143000"/>
          </a:xfrm>
        </p:spPr>
        <p:txBody>
          <a:bodyPr>
            <a:normAutofit/>
          </a:bodyPr>
          <a:lstStyle/>
          <a:p>
            <a:r>
              <a:rPr lang="en-GB" sz="5400" dirty="0" smtClean="0">
                <a:latin typeface="Tahoma" pitchFamily="34" charset="0"/>
                <a:ea typeface="Tahoma" pitchFamily="34" charset="0"/>
                <a:cs typeface="Tahoma" pitchFamily="34" charset="0"/>
              </a:rPr>
              <a:t>Concept Outline</a:t>
            </a:r>
            <a:endParaRPr lang="en-GB" sz="54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4495913" y="984492"/>
            <a:ext cx="8229600" cy="4525963"/>
          </a:xfrm>
        </p:spPr>
        <p:txBody>
          <a:bodyPr>
            <a:normAutofit/>
          </a:bodyPr>
          <a:lstStyle/>
          <a:p>
            <a:r>
              <a:rPr lang="en-GB" u="sng" dirty="0" err="1" smtClean="0">
                <a:solidFill>
                  <a:schemeClr val="tx1">
                    <a:lumMod val="95000"/>
                    <a:lumOff val="5000"/>
                  </a:schemeClr>
                </a:solidFill>
              </a:rPr>
              <a:t>Vellichor</a:t>
            </a:r>
            <a:endParaRPr lang="en-GB" u="sng" dirty="0" smtClean="0">
              <a:solidFill>
                <a:schemeClr val="tx1">
                  <a:lumMod val="95000"/>
                  <a:lumOff val="5000"/>
                </a:schemeClr>
              </a:solidFill>
            </a:endParaRPr>
          </a:p>
          <a:p>
            <a:endParaRPr lang="en-GB" u="sng" dirty="0">
              <a:solidFill>
                <a:schemeClr val="tx1">
                  <a:lumMod val="95000"/>
                  <a:lumOff val="5000"/>
                </a:schemeClr>
              </a:solidFill>
            </a:endParaRPr>
          </a:p>
        </p:txBody>
      </p:sp>
      <p:pic>
        <p:nvPicPr>
          <p:cNvPr id="2050" name="Picture 2" descr="C:\Users\Heather\Documents\GitHub\first-semester-l4-5-group-3\Art%20Assets\bookstore_moodboar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87" y="980729"/>
            <a:ext cx="4486605" cy="29908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Heather\Documents\GitHub\first-semester-l4-5-group-3\Art%20Assets\out of pla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3762223"/>
            <a:ext cx="4644008" cy="30957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387" y="4149080"/>
            <a:ext cx="4414597" cy="2462213"/>
          </a:xfrm>
          <a:prstGeom prst="rect">
            <a:avLst/>
          </a:prstGeom>
          <a:noFill/>
        </p:spPr>
        <p:txBody>
          <a:bodyPr wrap="square" rtlCol="0">
            <a:spAutoFit/>
          </a:bodyPr>
          <a:lstStyle/>
          <a:p>
            <a:endParaRPr lang="en-GB" u="sng" dirty="0">
              <a:solidFill>
                <a:schemeClr val="tx1">
                  <a:lumMod val="95000"/>
                  <a:lumOff val="5000"/>
                </a:schemeClr>
              </a:solidFill>
            </a:endParaRPr>
          </a:p>
          <a:p>
            <a:endParaRPr lang="en-GB" u="sng" dirty="0">
              <a:solidFill>
                <a:schemeClr val="tx1">
                  <a:lumMod val="95000"/>
                  <a:lumOff val="5000"/>
                </a:schemeClr>
              </a:solidFill>
            </a:endParaRPr>
          </a:p>
          <a:p>
            <a:endParaRPr lang="en-GB" u="sng" dirty="0">
              <a:solidFill>
                <a:schemeClr val="tx1">
                  <a:lumMod val="95000"/>
                  <a:lumOff val="5000"/>
                </a:schemeClr>
              </a:solidFill>
            </a:endParaRPr>
          </a:p>
          <a:p>
            <a:endParaRPr lang="en-GB" u="sng" dirty="0">
              <a:solidFill>
                <a:schemeClr val="tx1">
                  <a:lumMod val="95000"/>
                  <a:lumOff val="5000"/>
                </a:schemeClr>
              </a:solidFill>
            </a:endParaRPr>
          </a:p>
          <a:p>
            <a:endParaRPr lang="en-GB" dirty="0">
              <a:solidFill>
                <a:schemeClr val="tx1">
                  <a:lumMod val="95000"/>
                  <a:lumOff val="5000"/>
                </a:schemeClr>
              </a:solidFill>
            </a:endParaRPr>
          </a:p>
          <a:p>
            <a:pPr algn="r"/>
            <a:endParaRPr lang="en-GB" sz="3200" dirty="0" smtClean="0"/>
          </a:p>
          <a:p>
            <a:pPr marL="457200" indent="-457200" algn="r">
              <a:buFont typeface="Arial" pitchFamily="34" charset="0"/>
              <a:buChar char="•"/>
            </a:pPr>
            <a:r>
              <a:rPr lang="en-GB" sz="3200" dirty="0" err="1" smtClean="0"/>
              <a:t>Monachopsis</a:t>
            </a:r>
            <a:endParaRPr lang="en-GB" dirty="0"/>
          </a:p>
        </p:txBody>
      </p:sp>
    </p:spTree>
    <p:extLst>
      <p:ext uri="{BB962C8B-B14F-4D97-AF65-F5344CB8AC3E}">
        <p14:creationId xmlns:p14="http://schemas.microsoft.com/office/powerpoint/2010/main" val="3189233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08" y="-171400"/>
            <a:ext cx="8229600" cy="1143000"/>
          </a:xfrm>
        </p:spPr>
        <p:txBody>
          <a:bodyPr/>
          <a:lstStyle/>
          <a:p>
            <a:r>
              <a:rPr lang="en-GB" dirty="0" smtClean="0"/>
              <a:t>Concept Outline</a:t>
            </a:r>
            <a:endParaRPr lang="en-GB" dirty="0"/>
          </a:p>
        </p:txBody>
      </p:sp>
      <p:sp>
        <p:nvSpPr>
          <p:cNvPr id="3" name="Content Placeholder 2"/>
          <p:cNvSpPr>
            <a:spLocks noGrp="1"/>
          </p:cNvSpPr>
          <p:nvPr>
            <p:ph idx="1"/>
          </p:nvPr>
        </p:nvSpPr>
        <p:spPr>
          <a:xfrm>
            <a:off x="0" y="1124744"/>
            <a:ext cx="4690864" cy="5733256"/>
          </a:xfrm>
        </p:spPr>
        <p:txBody>
          <a:bodyPr>
            <a:normAutofit fontScale="92500" lnSpcReduction="10000"/>
          </a:bodyPr>
          <a:lstStyle/>
          <a:p>
            <a:r>
              <a:rPr lang="en-GB" dirty="0"/>
              <a:t>The protagonist is travelling towards a bookstore that is the only place she feels that she belongs</a:t>
            </a:r>
            <a:r>
              <a:rPr lang="en-GB" dirty="0" smtClean="0"/>
              <a:t>.</a:t>
            </a:r>
          </a:p>
          <a:p>
            <a:endParaRPr lang="en-GB" dirty="0"/>
          </a:p>
          <a:p>
            <a:endParaRPr lang="en-GB" dirty="0"/>
          </a:p>
          <a:p>
            <a:r>
              <a:rPr lang="en-GB" dirty="0"/>
              <a:t>When she arrives the owner of the bookstore asks for her help in recovering the missing books which have been stolen by a witch.</a:t>
            </a:r>
          </a:p>
          <a:p>
            <a:endParaRPr lang="en-GB" dirty="0"/>
          </a:p>
        </p:txBody>
      </p:sp>
      <p:pic>
        <p:nvPicPr>
          <p:cNvPr id="3074" name="Picture 2" descr="C:\Users\Heather\Documents\GitHub\first-semester-l4-5-group-3\Art%20Assets\Mood%20Boards\floria mood boar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817089"/>
            <a:ext cx="4300984" cy="307213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Heather\Documents\GitHub\first-semester-l4-5-group-3\Art%20Assets\Mood%20Boards\Layla_moodboa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082" y="3917770"/>
            <a:ext cx="3514836" cy="290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81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08" y="-25102"/>
            <a:ext cx="8229600" cy="1143000"/>
          </a:xfrm>
        </p:spPr>
        <p:txBody>
          <a:bodyPr>
            <a:normAutofit/>
          </a:bodyPr>
          <a:lstStyle/>
          <a:p>
            <a:r>
              <a:rPr lang="en-GB" sz="5400" dirty="0" smtClean="0">
                <a:latin typeface="Tahoma" pitchFamily="34" charset="0"/>
                <a:ea typeface="Tahoma" pitchFamily="34" charset="0"/>
                <a:cs typeface="Tahoma" pitchFamily="34" charset="0"/>
              </a:rPr>
              <a:t>Concept Outline</a:t>
            </a:r>
            <a:endParaRPr lang="en-GB" sz="54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0" y="1340768"/>
            <a:ext cx="3635896" cy="5517232"/>
          </a:xfrm>
        </p:spPr>
        <p:txBody>
          <a:bodyPr>
            <a:normAutofit fontScale="85000" lnSpcReduction="10000"/>
          </a:bodyPr>
          <a:lstStyle/>
          <a:p>
            <a:r>
              <a:rPr lang="en-GB" dirty="0" smtClean="0"/>
              <a:t>The player must complete physical challenges to collect book pages, and mental challenges to earn the book covers to return to the book store. In achieving this the player will be rewarded with crystals they can use to open a portal to enter the witches book.</a:t>
            </a:r>
          </a:p>
          <a:p>
            <a:endParaRPr lang="en-GB" dirty="0" smtClean="0"/>
          </a:p>
        </p:txBody>
      </p:sp>
      <p:pic>
        <p:nvPicPr>
          <p:cNvPr id="1026" name="Picture 2" descr="C:\Users\Heather\Documents\GitHub\first-semester-l4-5-group-3\Presentations\gameScreenShot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9886" y="1065181"/>
            <a:ext cx="3540465" cy="28341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041" y="2086942"/>
            <a:ext cx="4270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950" y="3874024"/>
            <a:ext cx="3753733" cy="303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049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latin typeface="Tahoma" pitchFamily="34" charset="0"/>
                <a:ea typeface="Tahoma" pitchFamily="34" charset="0"/>
                <a:cs typeface="Tahoma" pitchFamily="34" charset="0"/>
              </a:rPr>
              <a:t>Concept Outline</a:t>
            </a:r>
            <a:endParaRPr lang="en-GB" sz="54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a:xfrm>
            <a:off x="0" y="1600200"/>
            <a:ext cx="3923928" cy="5257800"/>
          </a:xfrm>
        </p:spPr>
        <p:txBody>
          <a:bodyPr>
            <a:normAutofit fontScale="92500" lnSpcReduction="10000"/>
          </a:bodyPr>
          <a:lstStyle/>
          <a:p>
            <a:r>
              <a:rPr lang="en-GB" dirty="0"/>
              <a:t>Once the player has x crystals they will enter a boss battle with the witch.</a:t>
            </a:r>
          </a:p>
          <a:p>
            <a:endParaRPr lang="en-GB" dirty="0" smtClean="0"/>
          </a:p>
          <a:p>
            <a:r>
              <a:rPr lang="en-GB" dirty="0" smtClean="0"/>
              <a:t>Once </a:t>
            </a:r>
            <a:r>
              <a:rPr lang="en-GB" dirty="0" smtClean="0"/>
              <a:t>the journey is complete the protagonist will remain at the bookstore, somewhere they finally belong.</a:t>
            </a:r>
          </a:p>
        </p:txBody>
      </p:sp>
      <p:pic>
        <p:nvPicPr>
          <p:cNvPr id="4" name="Picture 4" descr="C:\Users\Heather\Documents\GitHub\first-semester-l4-5-group-3\Art%20Assets\Mood%20Boards\kalis_moodboar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556792"/>
            <a:ext cx="4012442"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19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GB" dirty="0" smtClean="0"/>
              <a:t>Game Flow Chart</a:t>
            </a:r>
            <a:endParaRPr lang="en-GB" dirty="0"/>
          </a:p>
        </p:txBody>
      </p:sp>
      <p:pic>
        <p:nvPicPr>
          <p:cNvPr id="1026" name="Picture 2" descr="C:\Users\Heather\Documents\GitHub\first-semester-l4-5-group-3\Presentations\game_flow_ch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005259"/>
            <a:ext cx="5852741" cy="585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14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latin typeface="Tahoma" pitchFamily="34" charset="0"/>
                <a:ea typeface="Tahoma" pitchFamily="34" charset="0"/>
                <a:cs typeface="Tahoma" pitchFamily="34" charset="0"/>
              </a:rPr>
              <a:t>Mechanics</a:t>
            </a:r>
            <a:endParaRPr lang="en-GB" sz="54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lstStyle/>
          <a:p>
            <a:r>
              <a:rPr lang="en-GB" dirty="0" smtClean="0"/>
              <a:t>Movement.</a:t>
            </a:r>
          </a:p>
          <a:p>
            <a:r>
              <a:rPr lang="en-GB" dirty="0" smtClean="0"/>
              <a:t>Jumping</a:t>
            </a:r>
          </a:p>
          <a:p>
            <a:r>
              <a:rPr lang="en-GB" dirty="0" smtClean="0"/>
              <a:t>Collecting book pages</a:t>
            </a:r>
          </a:p>
          <a:p>
            <a:r>
              <a:rPr lang="en-GB" dirty="0" smtClean="0"/>
              <a:t>Accurately judging distances for jumps between platforms.</a:t>
            </a:r>
          </a:p>
          <a:p>
            <a:r>
              <a:rPr lang="en-GB" dirty="0" smtClean="0"/>
              <a:t>Twitch/precision skill.</a:t>
            </a:r>
          </a:p>
          <a:p>
            <a:r>
              <a:rPr lang="en-GB" dirty="0" smtClean="0"/>
              <a:t>Spatial reasoning</a:t>
            </a:r>
          </a:p>
          <a:p>
            <a:endParaRPr lang="en-GB" dirty="0" smtClean="0"/>
          </a:p>
          <a:p>
            <a:pPr marL="0" indent="0">
              <a:buNone/>
            </a:pPr>
            <a:endParaRPr lang="en-GB" dirty="0"/>
          </a:p>
        </p:txBody>
      </p:sp>
    </p:spTree>
    <p:extLst>
      <p:ext uri="{BB962C8B-B14F-4D97-AF65-F5344CB8AC3E}">
        <p14:creationId xmlns:p14="http://schemas.microsoft.com/office/powerpoint/2010/main" val="2599891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smtClean="0">
                <a:latin typeface="Tahoma" pitchFamily="34" charset="0"/>
                <a:ea typeface="Tahoma" pitchFamily="34" charset="0"/>
                <a:cs typeface="Tahoma" pitchFamily="34" charset="0"/>
              </a:rPr>
              <a:t>Dynamics</a:t>
            </a:r>
            <a:endParaRPr lang="en-GB" sz="54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lstStyle/>
          <a:p>
            <a:r>
              <a:rPr lang="en-GB" dirty="0"/>
              <a:t>Spatial </a:t>
            </a:r>
            <a:r>
              <a:rPr lang="en-GB" dirty="0" smtClean="0"/>
              <a:t>reasoning mini game.</a:t>
            </a:r>
          </a:p>
          <a:p>
            <a:r>
              <a:rPr lang="en-GB" dirty="0" smtClean="0"/>
              <a:t>Take the higher route of platforms for more points.</a:t>
            </a:r>
          </a:p>
          <a:p>
            <a:r>
              <a:rPr lang="en-GB" dirty="0" smtClean="0"/>
              <a:t>Take the bottom route for a safer journey, but less points.</a:t>
            </a:r>
          </a:p>
          <a:p>
            <a:endParaRPr lang="en-GB" dirty="0"/>
          </a:p>
          <a:p>
            <a:endParaRPr lang="en-GB" dirty="0"/>
          </a:p>
        </p:txBody>
      </p:sp>
    </p:spTree>
    <p:extLst>
      <p:ext uri="{BB962C8B-B14F-4D97-AF65-F5344CB8AC3E}">
        <p14:creationId xmlns:p14="http://schemas.microsoft.com/office/powerpoint/2010/main" val="1204113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TotalTime>
  <Words>328</Words>
  <Application>Microsoft Office PowerPoint</Application>
  <PresentationFormat>On-screen Show (4:3)</PresentationFormat>
  <Paragraphs>65</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L4/5 Group 3</vt:lpstr>
      <vt:lpstr>Demographics</vt:lpstr>
      <vt:lpstr>Concept Outline</vt:lpstr>
      <vt:lpstr>Concept Outline</vt:lpstr>
      <vt:lpstr>Concept Outline</vt:lpstr>
      <vt:lpstr>Concept Outline</vt:lpstr>
      <vt:lpstr>Game Flow Chart</vt:lpstr>
      <vt:lpstr>Mechanics</vt:lpstr>
      <vt:lpstr>Dynamics</vt:lpstr>
      <vt:lpstr>Aesthetics</vt:lpstr>
      <vt:lpstr>Future Plans</vt:lpstr>
      <vt:lpstr>Play Testing Results</vt:lpstr>
      <vt:lpstr>Sprint Information</vt:lpstr>
      <vt:lpstr>Questions?</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L4/5 Group 3</dc:title>
  <dc:creator>Heather B</dc:creator>
  <cp:lastModifiedBy>Heather B</cp:lastModifiedBy>
  <cp:revision>28</cp:revision>
  <dcterms:created xsi:type="dcterms:W3CDTF">2016-10-01T10:12:36Z</dcterms:created>
  <dcterms:modified xsi:type="dcterms:W3CDTF">2016-11-15T16:56:56Z</dcterms:modified>
</cp:coreProperties>
</file>